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0"/>
  </p:notesMasterIdLst>
  <p:handoutMasterIdLst>
    <p:handoutMasterId r:id="rId31"/>
  </p:handoutMasterIdLst>
  <p:sldIdLst>
    <p:sldId id="342" r:id="rId2"/>
    <p:sldId id="343" r:id="rId3"/>
    <p:sldId id="339" r:id="rId4"/>
    <p:sldId id="377" r:id="rId5"/>
    <p:sldId id="379" r:id="rId6"/>
    <p:sldId id="380" r:id="rId7"/>
    <p:sldId id="381" r:id="rId8"/>
    <p:sldId id="344" r:id="rId9"/>
    <p:sldId id="382" r:id="rId10"/>
    <p:sldId id="321" r:id="rId11"/>
    <p:sldId id="359" r:id="rId12"/>
    <p:sldId id="360" r:id="rId13"/>
    <p:sldId id="385" r:id="rId14"/>
    <p:sldId id="383" r:id="rId15"/>
    <p:sldId id="361" r:id="rId16"/>
    <p:sldId id="326" r:id="rId17"/>
    <p:sldId id="366" r:id="rId18"/>
    <p:sldId id="320" r:id="rId19"/>
    <p:sldId id="384" r:id="rId20"/>
    <p:sldId id="367" r:id="rId21"/>
    <p:sldId id="334" r:id="rId22"/>
    <p:sldId id="327" r:id="rId23"/>
    <p:sldId id="329" r:id="rId24"/>
    <p:sldId id="389" r:id="rId25"/>
    <p:sldId id="386" r:id="rId26"/>
    <p:sldId id="387" r:id="rId27"/>
    <p:sldId id="388" r:id="rId28"/>
    <p:sldId id="370" r:id="rId2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0000FF"/>
    <a:srgbClr val="6F0A80"/>
    <a:srgbClr val="FF0066"/>
    <a:srgbClr val="4A206A"/>
    <a:srgbClr val="0033CC"/>
    <a:srgbClr val="FF0000"/>
    <a:srgbClr val="144AEB"/>
    <a:srgbClr val="FF9966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-654" y="114"/>
      </p:cViewPr>
      <p:guideLst>
        <p:guide orient="horz" pos="370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8C7C915A-E505-4488-ADB4-AC6928A9A0E1}"/>
    <pc:docChg chg="modSld">
      <pc:chgData name="종현" userId="04821729-14ff-45e1-8ecf-fb9aa59cdb5f" providerId="ADAL" clId="{8C7C915A-E505-4488-ADB4-AC6928A9A0E1}" dt="2020-06-22T08:40:57.130" v="1" actId="1076"/>
      <pc:docMkLst>
        <pc:docMk/>
      </pc:docMkLst>
      <pc:sldChg chg="modSp mod">
        <pc:chgData name="종현" userId="04821729-14ff-45e1-8ecf-fb9aa59cdb5f" providerId="ADAL" clId="{8C7C915A-E505-4488-ADB4-AC6928A9A0E1}" dt="2020-06-22T08:40:57.130" v="1" actId="1076"/>
        <pc:sldMkLst>
          <pc:docMk/>
          <pc:sldMk cId="79576672" sldId="361"/>
        </pc:sldMkLst>
        <pc:spChg chg="mod">
          <ac:chgData name="종현" userId="04821729-14ff-45e1-8ecf-fb9aa59cdb5f" providerId="ADAL" clId="{8C7C915A-E505-4488-ADB4-AC6928A9A0E1}" dt="2020-06-22T08:40:57.130" v="1" actId="1076"/>
          <ac:spMkLst>
            <pc:docMk/>
            <pc:sldMk cId="79576672" sldId="361"/>
            <ac:spMk id="11" creationId="{00000000-0000-0000-0000-000000000000}"/>
          </ac:spMkLst>
        </pc:spChg>
      </pc:sldChg>
      <pc:sldChg chg="modSp mod">
        <pc:chgData name="종현" userId="04821729-14ff-45e1-8ecf-fb9aa59cdb5f" providerId="ADAL" clId="{8C7C915A-E505-4488-ADB4-AC6928A9A0E1}" dt="2020-06-22T08:09:52.958" v="0" actId="1076"/>
        <pc:sldMkLst>
          <pc:docMk/>
          <pc:sldMk cId="3142265643" sldId="377"/>
        </pc:sldMkLst>
        <pc:spChg chg="mod">
          <ac:chgData name="종현" userId="04821729-14ff-45e1-8ecf-fb9aa59cdb5f" providerId="ADAL" clId="{8C7C915A-E505-4488-ADB4-AC6928A9A0E1}" dt="2020-06-22T08:09:52.958" v="0" actId="1076"/>
          <ac:spMkLst>
            <pc:docMk/>
            <pc:sldMk cId="3142265643" sldId="377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AF9C2-E781-415F-AD58-ECBA12D10A34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323"/>
            <a:ext cx="2946400" cy="498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69A4-463D-4806-B8F3-2A520418A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5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4B03-ACCE-4F3B-8CA1-4A1F2158852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4EA2-04A5-451B-9A5D-344C9D8AFF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8DAD7C-7ECF-48EA-AF04-5E4B11BBE3FA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DIT동의과학대학교(DONG-EUI INSTITUTE OF TECHNOLOGY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504" y="64992"/>
            <a:ext cx="931937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74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92FDC5-20BE-4068-9231-65BE560A8AAA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87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BAF35D-F588-4ECC-9A0F-05C2E4794B9E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510" y="173708"/>
            <a:ext cx="11822266" cy="738745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072" y="1057835"/>
            <a:ext cx="11434714" cy="561190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722443" y="6492275"/>
            <a:ext cx="453081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23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9FBD68-9FA8-4224-A45F-2122F2D5B1DA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4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0C821E-2046-4B9B-A770-D71373F53EFC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64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B54263-25BA-4719-A9FF-4F211D3464C7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39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22A525-C018-42B8-975E-961CB956D9F9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72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E4C0F5-06ED-4044-A30B-00BDE88DFCB8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7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F39165-C6EB-4106-AF8F-0C931B393587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4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829D98-5CAB-4515-AF38-F236B86C4C7D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57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5991" y="117298"/>
            <a:ext cx="11929216" cy="686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3465" y="940036"/>
            <a:ext cx="11801741" cy="577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76817" y="6492875"/>
            <a:ext cx="4151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CAAA6-23F3-4378-9E62-48C953A7FF8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 descr="DIT동의과학대학교(DONG-EUI INSTITUTE OF TECHNOLOGY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504" y="64992"/>
            <a:ext cx="931937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4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advanced-io/pulsein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79309" y="1853249"/>
            <a:ext cx="7772400" cy="1639599"/>
          </a:xfrm>
        </p:spPr>
        <p:txBody>
          <a:bodyPr>
            <a:noAutofit/>
          </a:bodyPr>
          <a:lstStyle/>
          <a:p>
            <a:r>
              <a:rPr lang="ko-KR" altLang="en-US" dirty="0" err="1">
                <a:latin typeface="+mj-ea"/>
              </a:rPr>
              <a:t>사물인터넷</a:t>
            </a:r>
            <a:r>
              <a:rPr lang="en-US" altLang="ko-KR" dirty="0">
                <a:latin typeface="+mj-ea"/>
              </a:rPr>
              <a:t>(IoT)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프로그래밍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23781" y="4079876"/>
            <a:ext cx="6883456" cy="5369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+mj-ea"/>
                <a:ea typeface="+mj-ea"/>
              </a:rPr>
              <a:t>10. </a:t>
            </a:r>
            <a:r>
              <a:rPr lang="ko-KR" altLang="en-US" dirty="0">
                <a:latin typeface="+mj-ea"/>
                <a:ea typeface="+mj-ea"/>
              </a:rPr>
              <a:t>초음파 센서 원리 이해 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초음파 센서 활용</a:t>
            </a:r>
          </a:p>
        </p:txBody>
      </p:sp>
    </p:spTree>
    <p:extLst>
      <p:ext uri="{BB962C8B-B14F-4D97-AF65-F5344CB8AC3E}">
        <p14:creationId xmlns:p14="http://schemas.microsoft.com/office/powerpoint/2010/main" val="63969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863421" y="1561156"/>
            <a:ext cx="10080803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초음파 센서를 이용하여 앞의 물체와의 거리 측정하기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/>
              <a:t>초음파 센서</a:t>
            </a:r>
            <a:r>
              <a:rPr lang="en-US" altLang="ko-KR" dirty="0"/>
              <a:t>, </a:t>
            </a:r>
            <a:r>
              <a:rPr lang="ko-KR" altLang="en-US" dirty="0"/>
              <a:t>케이블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초음파로 거리를 측정하여 시리얼모니터에 출력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84029" y="533565"/>
            <a:ext cx="9926130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거리 측정하기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775" y="164233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거리 측정하기</a:t>
            </a:r>
          </a:p>
        </p:txBody>
      </p:sp>
    </p:spTree>
    <p:extLst>
      <p:ext uri="{BB962C8B-B14F-4D97-AF65-F5344CB8AC3E}">
        <p14:creationId xmlns:p14="http://schemas.microsoft.com/office/powerpoint/2010/main" val="409232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41224"/>
            <a:ext cx="11163300" cy="49510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7015" y="694536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9174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거리 측정하기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39592" y="3351742"/>
            <a:ext cx="1676400" cy="1067858"/>
          </a:xfrm>
          <a:prstGeom prst="rect">
            <a:avLst/>
          </a:prstGeom>
          <a:noFill/>
          <a:ln w="38100"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20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6391" y="673872"/>
            <a:ext cx="7886700" cy="60269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스케치 프로그래밍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692" y="109322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거리 측정하기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1" y="1704853"/>
            <a:ext cx="6010275" cy="189547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1" y="4126977"/>
            <a:ext cx="5715000" cy="219075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56" y="2092980"/>
            <a:ext cx="5857875" cy="163830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36637" y="1335520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//1. </a:t>
            </a:r>
            <a:r>
              <a:rPr lang="ko-KR" altLang="en-US" dirty="0"/>
              <a:t>초음파 센서 사용 준비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637" y="374522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//2. </a:t>
            </a:r>
            <a:r>
              <a:rPr lang="ko-KR" altLang="en-US" dirty="0"/>
              <a:t>초음파 발생 시킴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41612" y="1664693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//3. </a:t>
            </a:r>
            <a:r>
              <a:rPr lang="ko-KR" altLang="en-US" dirty="0"/>
              <a:t>초음파로 거리 계산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41612" y="4625123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//4. </a:t>
            </a:r>
            <a:r>
              <a:rPr lang="ko-KR" altLang="en-US" dirty="0"/>
              <a:t>화면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006" y="5044698"/>
            <a:ext cx="5838825" cy="94297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934992" y="4357885"/>
            <a:ext cx="5044059" cy="180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11687" y="2033948"/>
            <a:ext cx="5464269" cy="180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039359" y="763781"/>
            <a:ext cx="2157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함수 </a:t>
            </a:r>
            <a:r>
              <a:rPr lang="en-US" altLang="ko-KR" b="1" dirty="0" err="1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checkDistance</a:t>
            </a:r>
            <a:r>
              <a:rPr lang="en-US" altLang="ko-KR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()</a:t>
            </a:r>
            <a:r>
              <a:rPr lang="ko-KR" altLang="en-US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 작성</a:t>
            </a:r>
            <a:endParaRPr lang="en-US" altLang="ko-KR" b="1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b="1" dirty="0" err="1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반환값은</a:t>
            </a:r>
            <a:r>
              <a:rPr lang="ko-KR" altLang="en-US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거리</a:t>
            </a:r>
            <a:r>
              <a:rPr lang="en-US" altLang="ko-KR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(distance)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1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67" y="1351130"/>
            <a:ext cx="6019800" cy="38290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856176" y="1957934"/>
            <a:ext cx="1676400" cy="342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20719" y="3910158"/>
            <a:ext cx="2706537" cy="219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344" y="3033564"/>
            <a:ext cx="5867400" cy="3590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251691" y="6195397"/>
            <a:ext cx="1709108" cy="219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16727" y="695805"/>
            <a:ext cx="3850945" cy="602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거리계산을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함수로 작성</a:t>
            </a:r>
          </a:p>
        </p:txBody>
      </p:sp>
      <p:sp>
        <p:nvSpPr>
          <p:cNvPr id="14" name="자유형 13"/>
          <p:cNvSpPr/>
          <p:nvPr/>
        </p:nvSpPr>
        <p:spPr>
          <a:xfrm>
            <a:off x="2820121" y="2800053"/>
            <a:ext cx="2938565" cy="1114076"/>
          </a:xfrm>
          <a:custGeom>
            <a:avLst/>
            <a:gdLst>
              <a:gd name="connsiteX0" fmla="*/ 0 w 2136531"/>
              <a:gd name="connsiteY0" fmla="*/ 1406769 h 1406769"/>
              <a:gd name="connsiteX1" fmla="*/ 0 w 2136531"/>
              <a:gd name="connsiteY1" fmla="*/ 0 h 1406769"/>
              <a:gd name="connsiteX2" fmla="*/ 2136531 w 2136531"/>
              <a:gd name="connsiteY2" fmla="*/ 8792 h 1406769"/>
              <a:gd name="connsiteX3" fmla="*/ 2136531 w 2136531"/>
              <a:gd name="connsiteY3" fmla="*/ 422031 h 1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6531" h="1406769">
                <a:moveTo>
                  <a:pt x="0" y="1406769"/>
                </a:moveTo>
                <a:lnTo>
                  <a:pt x="0" y="0"/>
                </a:lnTo>
                <a:lnTo>
                  <a:pt x="2136531" y="8792"/>
                </a:lnTo>
                <a:lnTo>
                  <a:pt x="2136531" y="422031"/>
                </a:lnTo>
              </a:path>
            </a:pathLst>
          </a:custGeom>
          <a:noFill/>
          <a:ln w="38100">
            <a:solidFill>
              <a:srgbClr val="00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2828913" y="4169104"/>
            <a:ext cx="2422777" cy="2158513"/>
          </a:xfrm>
          <a:custGeom>
            <a:avLst/>
            <a:gdLst>
              <a:gd name="connsiteX0" fmla="*/ 1248508 w 1248508"/>
              <a:gd name="connsiteY0" fmla="*/ 2048608 h 2048608"/>
              <a:gd name="connsiteX1" fmla="*/ 0 w 1248508"/>
              <a:gd name="connsiteY1" fmla="*/ 2048608 h 2048608"/>
              <a:gd name="connsiteX2" fmla="*/ 0 w 1248508"/>
              <a:gd name="connsiteY2" fmla="*/ 0 h 204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8508" h="2048608">
                <a:moveTo>
                  <a:pt x="1248508" y="2048608"/>
                </a:moveTo>
                <a:lnTo>
                  <a:pt x="0" y="2048608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1925" y="120110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– 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거리 측정하기</a:t>
            </a:r>
          </a:p>
        </p:txBody>
      </p:sp>
    </p:spTree>
    <p:extLst>
      <p:ext uri="{BB962C8B-B14F-4D97-AF65-F5344CB8AC3E}">
        <p14:creationId xmlns:p14="http://schemas.microsoft.com/office/powerpoint/2010/main" val="26521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015" y="2015272"/>
            <a:ext cx="4770802" cy="3483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70" y="1743765"/>
            <a:ext cx="5408293" cy="4027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58915" y="675122"/>
            <a:ext cx="7886700" cy="6874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350" y="134195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거리 측정하기</a:t>
            </a:r>
          </a:p>
        </p:txBody>
      </p:sp>
    </p:spTree>
    <p:extLst>
      <p:ext uri="{BB962C8B-B14F-4D97-AF65-F5344CB8AC3E}">
        <p14:creationId xmlns:p14="http://schemas.microsoft.com/office/powerpoint/2010/main" val="46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692291"/>
            <a:ext cx="5600700" cy="1943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38" y="2433529"/>
            <a:ext cx="4808017" cy="270986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97321" y="576087"/>
            <a:ext cx="8009594" cy="55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b="1" dirty="0"/>
              <a:t>라이브러리를 사용하여 프로그래밍 하기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2382" y="73208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 – 2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거리 측정하기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76" y="1357152"/>
            <a:ext cx="3866739" cy="253709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6638442" y="3535637"/>
            <a:ext cx="4222669" cy="58589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33994" y="2158754"/>
            <a:ext cx="2344677" cy="23532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3978671" y="2285998"/>
            <a:ext cx="4026642" cy="1193031"/>
          </a:xfrm>
          <a:custGeom>
            <a:avLst/>
            <a:gdLst>
              <a:gd name="connsiteX0" fmla="*/ 0 w 1313411"/>
              <a:gd name="connsiteY0" fmla="*/ 0 h 831273"/>
              <a:gd name="connsiteX1" fmla="*/ 1313411 w 1313411"/>
              <a:gd name="connsiteY1" fmla="*/ 0 h 831273"/>
              <a:gd name="connsiteX2" fmla="*/ 1313411 w 1313411"/>
              <a:gd name="connsiteY2" fmla="*/ 831273 h 83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3411" h="831273">
                <a:moveTo>
                  <a:pt x="0" y="0"/>
                </a:moveTo>
                <a:lnTo>
                  <a:pt x="1313411" y="0"/>
                </a:lnTo>
                <a:lnTo>
                  <a:pt x="1313411" y="831273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61835" y="3747870"/>
            <a:ext cx="556952" cy="203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53398" y="411122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클릭하여 예제 보기</a:t>
            </a:r>
          </a:p>
        </p:txBody>
      </p:sp>
      <p:cxnSp>
        <p:nvCxnSpPr>
          <p:cNvPr id="21" name="직선 화살표 연결선 20"/>
          <p:cNvCxnSpPr>
            <a:endCxn id="18" idx="1"/>
          </p:cNvCxnSpPr>
          <p:nvPr/>
        </p:nvCxnSpPr>
        <p:spPr>
          <a:xfrm flipV="1">
            <a:off x="6052280" y="3849564"/>
            <a:ext cx="809555" cy="3041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709150" y="474978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코드 활용하기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774526" y="5047851"/>
            <a:ext cx="1238509" cy="3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711001" y="5403810"/>
            <a:ext cx="1070174" cy="7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769060" y="3483434"/>
            <a:ext cx="556952" cy="203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1967213" y="6492875"/>
            <a:ext cx="1070174" cy="73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18" grpId="0" animBg="1"/>
      <p:bldP spid="19" grpId="0"/>
      <p:bldP spid="24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925813" y="1324208"/>
            <a:ext cx="10056512" cy="49311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초음파 센서가 구한 거리 값으로 </a:t>
            </a:r>
            <a:r>
              <a:rPr lang="en-US" altLang="ko-KR" dirty="0"/>
              <a:t>led </a:t>
            </a:r>
            <a:r>
              <a:rPr lang="ko-KR" altLang="en-US" dirty="0"/>
              <a:t>불빛 켜기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/>
              <a:t>초음파 센서</a:t>
            </a:r>
            <a:r>
              <a:rPr lang="en-US" altLang="ko-KR" dirty="0"/>
              <a:t>, LED 3</a:t>
            </a:r>
            <a:r>
              <a:rPr lang="ko-KR" altLang="en-US" dirty="0"/>
              <a:t>개</a:t>
            </a:r>
            <a:r>
              <a:rPr lang="en-US" altLang="ko-KR" dirty="0"/>
              <a:t>, 220</a:t>
            </a:r>
            <a:r>
              <a:rPr lang="el-GR" altLang="ko-KR" dirty="0"/>
              <a:t>Ω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케이블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초음파 센서에 의해 얻어진 거리 값으로 </a:t>
            </a:r>
            <a:r>
              <a:rPr lang="en-US" altLang="ko-KR" dirty="0"/>
              <a:t>led</a:t>
            </a:r>
            <a:r>
              <a:rPr lang="ko-KR" altLang="en-US" dirty="0"/>
              <a:t>켜기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10cm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노란색</a:t>
            </a:r>
            <a:r>
              <a:rPr lang="en-US" altLang="ko-KR" dirty="0"/>
              <a:t>, </a:t>
            </a:r>
            <a:r>
              <a:rPr lang="ko-KR" altLang="en-US" dirty="0"/>
              <a:t>초록색 </a:t>
            </a:r>
            <a:r>
              <a:rPr lang="en-US" altLang="ko-KR" dirty="0"/>
              <a:t>led </a:t>
            </a:r>
            <a:r>
              <a:rPr lang="ko-KR" altLang="en-US" dirty="0"/>
              <a:t>켜기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10cm ~ 20cm </a:t>
            </a:r>
            <a:r>
              <a:rPr lang="ko-KR" altLang="en-US" dirty="0"/>
              <a:t>미만</a:t>
            </a:r>
            <a:r>
              <a:rPr lang="en-US" altLang="ko-KR" dirty="0"/>
              <a:t> : </a:t>
            </a:r>
            <a:r>
              <a:rPr lang="ko-KR" altLang="en-US" dirty="0"/>
              <a:t>빨간색과 노란색 </a:t>
            </a:r>
            <a:r>
              <a:rPr lang="en-US" altLang="ko-KR" dirty="0"/>
              <a:t>led  </a:t>
            </a:r>
            <a:r>
              <a:rPr lang="ko-KR" altLang="en-US" dirty="0"/>
              <a:t>켜기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20cm ~ 30cm </a:t>
            </a:r>
            <a:r>
              <a:rPr lang="ko-KR" altLang="en-US" dirty="0"/>
              <a:t>미만</a:t>
            </a:r>
            <a:r>
              <a:rPr lang="en-US" altLang="ko-KR" dirty="0"/>
              <a:t> : </a:t>
            </a:r>
            <a:r>
              <a:rPr lang="ko-KR" altLang="en-US" dirty="0"/>
              <a:t>빨간색 </a:t>
            </a:r>
            <a:r>
              <a:rPr lang="en-US" altLang="ko-KR" dirty="0"/>
              <a:t>led </a:t>
            </a:r>
            <a:r>
              <a:rPr lang="ko-KR" altLang="en-US" dirty="0"/>
              <a:t>켜기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30cm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모든 </a:t>
            </a:r>
            <a:r>
              <a:rPr lang="en-US" altLang="ko-KR" dirty="0"/>
              <a:t>led </a:t>
            </a:r>
            <a:r>
              <a:rPr lang="ko-KR" altLang="en-US" dirty="0"/>
              <a:t>끄기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94480" y="389597"/>
            <a:ext cx="9069571" cy="673099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거리에 따라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켜기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407" y="20265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30525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49447" y="894089"/>
            <a:ext cx="7886700" cy="687497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회로구성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99179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007164"/>
            <a:ext cx="9515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80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8651" y="694368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64" y="1552626"/>
            <a:ext cx="8422512" cy="45433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2683706" y="12163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7928" y="2130725"/>
            <a:ext cx="2044912" cy="1046904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53174" y="4795516"/>
            <a:ext cx="3379331" cy="1087291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821" y="139878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412341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57" y="996260"/>
            <a:ext cx="7704467" cy="51657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4774" y="89654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375906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3215" y="1"/>
            <a:ext cx="9511684" cy="1233377"/>
          </a:xfrm>
        </p:spPr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850" y="1136884"/>
            <a:ext cx="10151839" cy="55312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초음파 센서 원리 이해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1: </a:t>
            </a:r>
            <a:r>
              <a:rPr lang="ko-KR" altLang="en-US" dirty="0"/>
              <a:t>거리 측정하기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함수 만들기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라이브러리 사용하기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초음파 센서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2: </a:t>
            </a:r>
            <a:r>
              <a:rPr lang="ko-KR" altLang="en-US" dirty="0"/>
              <a:t>거리에 따라 </a:t>
            </a:r>
            <a:r>
              <a:rPr lang="en-US" altLang="ko-KR" dirty="0"/>
              <a:t>LED </a:t>
            </a:r>
            <a:r>
              <a:rPr lang="ko-KR" altLang="en-US" dirty="0"/>
              <a:t>켜기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3: </a:t>
            </a:r>
            <a:r>
              <a:rPr lang="ko-KR" altLang="en-US" dirty="0"/>
              <a:t>거리에 따라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(buzzer)</a:t>
            </a:r>
            <a:r>
              <a:rPr lang="ko-KR" altLang="en-US" dirty="0"/>
              <a:t> 울리기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과제 </a:t>
            </a:r>
            <a:r>
              <a:rPr lang="en-US" altLang="ko-KR" dirty="0"/>
              <a:t>: </a:t>
            </a:r>
            <a:r>
              <a:rPr lang="ko-KR" altLang="en-US" dirty="0"/>
              <a:t>실습</a:t>
            </a:r>
            <a:r>
              <a:rPr lang="en-US" altLang="ko-KR" dirty="0"/>
              <a:t>3</a:t>
            </a:r>
            <a:r>
              <a:rPr lang="ko-KR" altLang="en-US" dirty="0"/>
              <a:t>의 내용에 </a:t>
            </a:r>
            <a:r>
              <a:rPr lang="en-US" altLang="ko-KR" dirty="0"/>
              <a:t>LCD</a:t>
            </a:r>
            <a:r>
              <a:rPr lang="ko-KR" altLang="en-US" dirty="0"/>
              <a:t>로 거리 출력하기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4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8961" y="594935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3.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실행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56" y="1268034"/>
            <a:ext cx="6565238" cy="4944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124" y="80129"/>
            <a:ext cx="37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2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led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906843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1106788" y="1324208"/>
            <a:ext cx="9694562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자동차 후방 센서와 같이 물체와의 거리에 따라 </a:t>
            </a:r>
            <a:r>
              <a:rPr lang="ko-KR" altLang="en-US" dirty="0" err="1"/>
              <a:t>부저</a:t>
            </a:r>
            <a:r>
              <a:rPr lang="ko-KR" altLang="en-US" dirty="0"/>
              <a:t> 울리는 프로그램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회로구성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준비물 </a:t>
            </a:r>
            <a:r>
              <a:rPr lang="en-US" altLang="ko-KR" dirty="0"/>
              <a:t>: </a:t>
            </a:r>
            <a:r>
              <a:rPr lang="ko-KR" altLang="en-US" dirty="0"/>
              <a:t>초음파 센서</a:t>
            </a:r>
            <a:r>
              <a:rPr lang="en-US" altLang="ko-KR" dirty="0"/>
              <a:t>, </a:t>
            </a:r>
            <a:r>
              <a:rPr lang="ko-KR" altLang="en-US" dirty="0" err="1"/>
              <a:t>피에조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</a:t>
            </a:r>
            <a:r>
              <a:rPr lang="ko-KR" altLang="en-US" dirty="0"/>
              <a:t>케이블 등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10cm </a:t>
            </a:r>
            <a:r>
              <a:rPr lang="ko-KR" altLang="en-US" dirty="0"/>
              <a:t>미만 </a:t>
            </a:r>
            <a:r>
              <a:rPr lang="en-US" altLang="ko-KR" dirty="0"/>
              <a:t>: 3000Hz</a:t>
            </a:r>
            <a:r>
              <a:rPr lang="ko-KR" altLang="en-US" dirty="0"/>
              <a:t>소리를 </a:t>
            </a:r>
            <a:r>
              <a:rPr lang="en-US" altLang="ko-KR" dirty="0"/>
              <a:t>0.3</a:t>
            </a:r>
            <a:r>
              <a:rPr lang="ko-KR" altLang="en-US" dirty="0"/>
              <a:t>초 소리내기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10cm ~ 20cm </a:t>
            </a:r>
            <a:r>
              <a:rPr lang="ko-KR" altLang="en-US" dirty="0"/>
              <a:t>미만</a:t>
            </a:r>
            <a:r>
              <a:rPr lang="en-US" altLang="ko-KR" dirty="0"/>
              <a:t> : 2000Hz </a:t>
            </a:r>
            <a:r>
              <a:rPr lang="ko-KR" altLang="en-US" dirty="0"/>
              <a:t>소리를 </a:t>
            </a:r>
            <a:r>
              <a:rPr lang="en-US" altLang="ko-KR" dirty="0"/>
              <a:t>0.2</a:t>
            </a:r>
            <a:r>
              <a:rPr lang="ko-KR" altLang="en-US" dirty="0"/>
              <a:t>초 소리내기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20cm ~ 30cm </a:t>
            </a:r>
            <a:r>
              <a:rPr lang="ko-KR" altLang="en-US" dirty="0"/>
              <a:t>미만</a:t>
            </a:r>
            <a:r>
              <a:rPr lang="en-US" altLang="ko-KR" dirty="0"/>
              <a:t> : 1000Hz </a:t>
            </a:r>
            <a:r>
              <a:rPr lang="ko-KR" altLang="en-US" dirty="0"/>
              <a:t>소리를 </a:t>
            </a:r>
            <a:r>
              <a:rPr lang="en-US" altLang="ko-KR" dirty="0"/>
              <a:t>0.1</a:t>
            </a:r>
            <a:r>
              <a:rPr lang="ko-KR" altLang="en-US" dirty="0"/>
              <a:t>초 소리내기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30cm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모든 소리 끄기</a:t>
            </a:r>
            <a:endParaRPr lang="en-US" altLang="ko-KR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89124" y="499226"/>
            <a:ext cx="8467717" cy="673099"/>
          </a:xfrm>
        </p:spPr>
        <p:txBody>
          <a:bodyPr>
            <a:noAutofit/>
          </a:bodyPr>
          <a:lstStyle/>
          <a:p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거리에 따라 </a:t>
            </a:r>
            <a:r>
              <a:rPr lang="ko-KR" alt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부저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제어하기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774" y="129894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피에조부저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219880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99924" y="6415408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87111" y="792705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회로구성 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6352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피에조부저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465804"/>
            <a:ext cx="112109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283348"/>
            <a:ext cx="6191250" cy="234315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06136" y="737223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71551" y="2730756"/>
            <a:ext cx="1504109" cy="286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38785" y="4139585"/>
            <a:ext cx="2608731" cy="22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9335" y="91360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피에조부저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628" y="460692"/>
            <a:ext cx="5691189" cy="614948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6429777" y="4404553"/>
            <a:ext cx="2452840" cy="2074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34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48961" y="652085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124" y="137279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실습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3 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초음파 센서로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피에조부저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제어하기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98" y="1153734"/>
            <a:ext cx="6593477" cy="52508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7493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866775" y="1324208"/>
            <a:ext cx="10448925" cy="4931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의 예제에서 거리 출력 부분을 시리얼 모니터가 아니라 </a:t>
            </a:r>
            <a:r>
              <a:rPr lang="en-US" altLang="ko-KR" dirty="0"/>
              <a:t>LCD</a:t>
            </a:r>
            <a:r>
              <a:rPr lang="ko-KR" altLang="en-US" dirty="0"/>
              <a:t>로 표시하시오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Week09</a:t>
            </a:r>
            <a:r>
              <a:rPr lang="ko-KR" altLang="en-US" dirty="0"/>
              <a:t>의 내용을 참조하여 다음과 같은 순서로 구현 하시오</a:t>
            </a:r>
            <a:r>
              <a:rPr lang="en-US" altLang="ko-KR" dirty="0"/>
              <a:t>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회로 구성</a:t>
            </a:r>
            <a:endParaRPr lang="en-US" altLang="ko-KR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스케치 프로그래밍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함수화 할 수 있는 것은 함수로 묶은 뒤 호출하도록 한다</a:t>
            </a:r>
            <a:r>
              <a:rPr lang="en-US" altLang="ko-KR" dirty="0"/>
              <a:t>.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가능하다면 라이브러리를 사용한다</a:t>
            </a:r>
            <a:r>
              <a:rPr lang="en-US" altLang="ko-KR" dirty="0"/>
              <a:t>.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거리 계산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 err="1"/>
              <a:t>피에조부저</a:t>
            </a:r>
            <a:r>
              <a:rPr lang="ko-KR" altLang="en-US" dirty="0"/>
              <a:t> 소리 내는 함수 등</a:t>
            </a:r>
            <a:endParaRPr lang="en-US" altLang="ko-KR" dirty="0"/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/>
              <a:t>실행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제출기한 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/>
              <a:t>) 23:59</a:t>
            </a:r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9130" y="211162"/>
            <a:ext cx="11046570" cy="673099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과제 </a:t>
            </a: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LCD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거리 출력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7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99924" y="6415408"/>
            <a:ext cx="1839426" cy="306068"/>
          </a:xfrm>
        </p:spPr>
        <p:txBody>
          <a:bodyPr/>
          <a:lstStyle/>
          <a:p>
            <a:fld id="{C12CAAA6-23F3-4378-9E62-48C953A7FF8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5186" y="636733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회로구성 </a:t>
            </a:r>
            <a:endParaRPr lang="en-US" altLang="ko-K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심화학습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843320"/>
            <a:ext cx="106775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7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1924" y="801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심화학습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05922" y="42927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스케치 프로그래밍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1762125"/>
            <a:ext cx="604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주차</a:t>
            </a:r>
            <a:r>
              <a:rPr lang="en-US" altLang="ko-KR" dirty="0"/>
              <a:t>, 10</a:t>
            </a:r>
            <a:r>
              <a:rPr lang="ko-KR" altLang="en-US" dirty="0"/>
              <a:t>주차 강의노트를 보고 프로그래밍 해 보세요</a:t>
            </a:r>
            <a:r>
              <a:rPr lang="en-US" altLang="ko-KR" dirty="0"/>
              <a:t>^^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93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25136" y="585409"/>
            <a:ext cx="7886700" cy="673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3. 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실행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774" y="1277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심화학습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04" y="734632"/>
            <a:ext cx="7665946" cy="56476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067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1796" y="307524"/>
            <a:ext cx="9202753" cy="67309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초음파 센서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23875" y="1387870"/>
            <a:ext cx="11173544" cy="520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/>
              <a:t>초음파 센서의 원리</a:t>
            </a:r>
            <a:endParaRPr lang="en-US" altLang="ko-KR" b="1" dirty="0"/>
          </a:p>
          <a:p>
            <a:pPr lvl="1" fontAlgn="base"/>
            <a:r>
              <a:rPr lang="ko-KR" altLang="en-US" dirty="0"/>
              <a:t>초음파</a:t>
            </a:r>
            <a:r>
              <a:rPr lang="en-US" altLang="ko-KR" dirty="0"/>
              <a:t>(Ultrasonic wave)</a:t>
            </a:r>
            <a:r>
              <a:rPr lang="ko-KR" altLang="en-US" dirty="0"/>
              <a:t>는 사람의 귀로 들을 수 없는 </a:t>
            </a:r>
            <a:r>
              <a:rPr lang="en-US" altLang="ko-KR" dirty="0"/>
              <a:t>20kHz</a:t>
            </a:r>
            <a:r>
              <a:rPr lang="ko-KR" altLang="en-US" dirty="0"/>
              <a:t>대 이상의 음</a:t>
            </a:r>
            <a:endParaRPr lang="en-US" altLang="ko-KR" dirty="0"/>
          </a:p>
          <a:p>
            <a:pPr lvl="1" fontAlgn="base"/>
            <a:r>
              <a:rPr lang="ko-KR" altLang="en-US" dirty="0"/>
              <a:t>초음파 센서는 </a:t>
            </a:r>
            <a:r>
              <a:rPr lang="en-US" altLang="ko-KR" dirty="0"/>
              <a:t>20kHz</a:t>
            </a:r>
            <a:r>
              <a:rPr lang="ko-KR" altLang="en-US" dirty="0"/>
              <a:t>에서 </a:t>
            </a:r>
            <a:r>
              <a:rPr lang="en-US" altLang="ko-KR" dirty="0"/>
              <a:t>200MHz </a:t>
            </a:r>
            <a:r>
              <a:rPr lang="ko-KR" altLang="en-US" dirty="0"/>
              <a:t>대역의 초음파를 만들어 내고 반사된 음파를 통해 사물과의 거리를 측정할 수 있는 센서</a:t>
            </a:r>
            <a:endParaRPr lang="en-US" altLang="ko-KR" dirty="0"/>
          </a:p>
          <a:p>
            <a:pPr lvl="1" fontAlgn="base"/>
            <a:r>
              <a:rPr lang="ko-KR" altLang="en-US" dirty="0"/>
              <a:t>가까운 거리에 있는 사물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사람의 유무</a:t>
            </a:r>
            <a:r>
              <a:rPr lang="en-US" altLang="ko-KR" dirty="0"/>
              <a:t>, </a:t>
            </a:r>
            <a:r>
              <a:rPr lang="ko-KR" altLang="en-US" dirty="0"/>
              <a:t>거리 측정</a:t>
            </a:r>
            <a:r>
              <a:rPr lang="en-US" altLang="ko-KR" dirty="0"/>
              <a:t>, </a:t>
            </a:r>
            <a:r>
              <a:rPr lang="ko-KR" altLang="en-US" dirty="0"/>
              <a:t>속도 측정에 사용됨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4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65" y="4216322"/>
            <a:ext cx="2869624" cy="17789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26680" y="3575763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인간의 가청 주파수 대역 </a:t>
            </a:r>
            <a:r>
              <a:rPr lang="en-US" altLang="ko-KR" sz="24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20Hz ~20,000Hz(20kHz)</a:t>
            </a:r>
            <a:endParaRPr lang="ko-KR" altLang="en-US" sz="2400" b="1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1973" y="6123543"/>
            <a:ext cx="35445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핀 초음파 센서 모델 </a:t>
            </a:r>
            <a:r>
              <a:rPr lang="en-US" altLang="ko-KR" dirty="0"/>
              <a:t>: HC-SR04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279" y="4216322"/>
            <a:ext cx="2731428" cy="17478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4079" y="6094801"/>
            <a:ext cx="369601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핀 초음파 센서 모델 </a:t>
            </a:r>
            <a:r>
              <a:rPr lang="en-US" altLang="ko-KR" dirty="0"/>
              <a:t>: PARALLAX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725283" y="5279366"/>
            <a:ext cx="491706" cy="3968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50045" y="5279365"/>
            <a:ext cx="491706" cy="3968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77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06" y="2710850"/>
            <a:ext cx="6705600" cy="3781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9760" y="3081824"/>
            <a:ext cx="18017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거리</a:t>
            </a:r>
            <a:r>
              <a:rPr lang="en-US" altLang="ko-KR" sz="32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ko-KR" altLang="en-US" sz="32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시간</a:t>
            </a:r>
            <a:r>
              <a:rPr lang="en-US" altLang="ko-KR" sz="32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 </a:t>
            </a:r>
            <a:r>
              <a:rPr lang="ko-KR" altLang="en-US" sz="32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속도</a:t>
            </a:r>
            <a:endParaRPr lang="en-US" altLang="ko-KR" sz="3200" b="1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4718" y="3574267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음파의 속도 </a:t>
            </a:r>
            <a:r>
              <a:rPr lang="en-US" altLang="ko-KR" sz="28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340m/s</a:t>
            </a:r>
            <a:endParaRPr lang="ko-KR" altLang="en-US" sz="2800" b="1" dirty="0">
              <a:solidFill>
                <a:srgbClr val="FF000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167" y="51475"/>
            <a:ext cx="3769452" cy="29524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1382" y="308182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OUTPUT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1382" y="574559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INPUT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6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 센서의 데이터시트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139337"/>
              </p:ext>
            </p:extLst>
          </p:nvPr>
        </p:nvGraphicFramePr>
        <p:xfrm>
          <a:off x="1323975" y="1426129"/>
          <a:ext cx="8100611" cy="444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088">
                  <a:extLst>
                    <a:ext uri="{9D8B030D-6E8A-4147-A177-3AD203B41FA5}">
                      <a16:colId xmlns:a16="http://schemas.microsoft.com/office/drawing/2014/main" val="3487748563"/>
                    </a:ext>
                  </a:extLst>
                </a:gridCol>
                <a:gridCol w="5702523">
                  <a:extLst>
                    <a:ext uri="{9D8B030D-6E8A-4147-A177-3AD203B41FA5}">
                      <a16:colId xmlns:a16="http://schemas.microsoft.com/office/drawing/2014/main" val="146905859"/>
                    </a:ext>
                  </a:extLst>
                </a:gridCol>
              </a:tblGrid>
              <a:tr h="444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815017"/>
                  </a:ext>
                </a:extLst>
              </a:tr>
              <a:tr h="44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Working Voltage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DC 5 V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842510"/>
                  </a:ext>
                </a:extLst>
              </a:tr>
              <a:tr h="44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Working Current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15mA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139729"/>
                  </a:ext>
                </a:extLst>
              </a:tr>
              <a:tr h="44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Working Frequency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40Hz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921109"/>
                  </a:ext>
                </a:extLst>
              </a:tr>
              <a:tr h="44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Max Range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4m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286307"/>
                  </a:ext>
                </a:extLst>
              </a:tr>
              <a:tr h="44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Min Range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2cm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252630"/>
                  </a:ext>
                </a:extLst>
              </a:tr>
              <a:tr h="44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MeasuringAngle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 degree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26131"/>
                  </a:ext>
                </a:extLst>
              </a:tr>
              <a:tr h="44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Trigger Input Signal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10us</a:t>
                      </a:r>
                      <a:r>
                        <a:rPr lang="en-US" altLang="ko-KR" dirty="0"/>
                        <a:t> TTL pulse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191709"/>
                  </a:ext>
                </a:extLst>
              </a:tr>
              <a:tr h="44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Echo Output Signal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Input TTL lever signal and the range in proportion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170749"/>
                  </a:ext>
                </a:extLst>
              </a:tr>
              <a:tr h="44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Dimension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45*20*15mm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001096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50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5739" y="32647"/>
            <a:ext cx="7886700" cy="964594"/>
          </a:xfrm>
        </p:spPr>
        <p:txBody>
          <a:bodyPr>
            <a:normAutofit/>
          </a:bodyPr>
          <a:lstStyle/>
          <a:p>
            <a:r>
              <a:rPr lang="ko-KR" alt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초음파 센서의 동작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959" y="942975"/>
            <a:ext cx="11347484" cy="4472539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ko-KR" altLang="en-US" sz="2000" dirty="0" err="1"/>
              <a:t>아두이노가</a:t>
            </a:r>
            <a:r>
              <a:rPr lang="ko-KR" altLang="en-US" sz="2000" dirty="0"/>
              <a:t> 트리거 핀에 </a:t>
            </a:r>
            <a:r>
              <a:rPr lang="en-US" altLang="ko-KR" sz="2000" dirty="0"/>
              <a:t>10</a:t>
            </a:r>
            <a:r>
              <a:rPr lang="el-GR" altLang="ko-KR" sz="2000" dirty="0"/>
              <a:t>μ</a:t>
            </a:r>
            <a:r>
              <a:rPr lang="en-US" altLang="ko-KR" sz="2000" dirty="0"/>
              <a:t>s</a:t>
            </a:r>
            <a:r>
              <a:rPr lang="ko-KR" altLang="en-US" sz="2000" dirty="0"/>
              <a:t>이상의 </a:t>
            </a:r>
            <a:r>
              <a:rPr lang="en-US" altLang="ko-KR" sz="2000" dirty="0"/>
              <a:t>HIGH</a:t>
            </a:r>
            <a:r>
              <a:rPr lang="ko-KR" altLang="en-US" sz="2000" dirty="0"/>
              <a:t> 펄스를 준다</a:t>
            </a:r>
            <a:r>
              <a:rPr lang="en-US" altLang="ko-KR" sz="20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/>
              <a:t>초음파 송신부</a:t>
            </a:r>
            <a:r>
              <a:rPr lang="en-US" altLang="ko-KR" sz="2000" dirty="0"/>
              <a:t>(T)</a:t>
            </a:r>
            <a:r>
              <a:rPr lang="ko-KR" altLang="en-US" sz="2000" dirty="0"/>
              <a:t>는 자동으로  </a:t>
            </a:r>
            <a:r>
              <a:rPr lang="en-US" altLang="ko-KR" sz="2000" dirty="0"/>
              <a:t>8</a:t>
            </a:r>
            <a:r>
              <a:rPr lang="ko-KR" altLang="en-US" sz="2000" dirty="0"/>
              <a:t>개 </a:t>
            </a:r>
            <a:r>
              <a:rPr lang="en-US" altLang="ko-KR" sz="2000" dirty="0"/>
              <a:t>40kHz </a:t>
            </a:r>
            <a:r>
              <a:rPr lang="ko-KR" altLang="en-US" sz="2000" dirty="0"/>
              <a:t>초음파를 전송한다</a:t>
            </a:r>
            <a:r>
              <a:rPr lang="en-US" altLang="ko-KR" sz="20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/>
              <a:t>초음파 발사가 끝나면 </a:t>
            </a:r>
            <a:r>
              <a:rPr lang="ko-KR" altLang="en-US" sz="2000" dirty="0" err="1"/>
              <a:t>에코핀은</a:t>
            </a:r>
            <a:r>
              <a:rPr lang="ko-KR" altLang="en-US" sz="2000" dirty="0"/>
              <a:t> </a:t>
            </a:r>
            <a:r>
              <a:rPr lang="en-US" altLang="ko-KR" sz="2000" dirty="0"/>
              <a:t>LOW</a:t>
            </a:r>
            <a:r>
              <a:rPr lang="ko-KR" altLang="en-US" sz="2000" dirty="0"/>
              <a:t>를 유지하고 있다가 초음파 </a:t>
            </a:r>
            <a:r>
              <a:rPr lang="ko-KR" altLang="en-US" sz="2000" dirty="0" err="1"/>
              <a:t>수신부</a:t>
            </a:r>
            <a:r>
              <a:rPr lang="en-US" altLang="ko-KR" sz="2000" dirty="0"/>
              <a:t>(R)</a:t>
            </a:r>
            <a:r>
              <a:rPr lang="ko-KR" altLang="en-US" sz="2000" dirty="0"/>
              <a:t>로 초음파가 감지될 때까지 </a:t>
            </a:r>
            <a:r>
              <a:rPr lang="en-US" altLang="ko-KR" sz="2000" dirty="0"/>
              <a:t>HIGH</a:t>
            </a:r>
            <a:r>
              <a:rPr lang="ko-KR" altLang="en-US" sz="2000" dirty="0"/>
              <a:t>를 유지한다</a:t>
            </a:r>
            <a:r>
              <a:rPr lang="en-US" altLang="ko-KR" sz="2000" dirty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000" dirty="0"/>
              <a:t>초음파가 다 들어오면 </a:t>
            </a:r>
            <a:r>
              <a:rPr lang="en-US" altLang="ko-KR" sz="2000" dirty="0"/>
              <a:t>LOW</a:t>
            </a:r>
            <a:r>
              <a:rPr lang="ko-KR" altLang="en-US" sz="2000" dirty="0"/>
              <a:t>로 돌아간다</a:t>
            </a:r>
            <a:r>
              <a:rPr lang="en-US" altLang="ko-KR" sz="2000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83" y="2813260"/>
            <a:ext cx="6008969" cy="257068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594084" y="5346215"/>
            <a:ext cx="42255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거리</a:t>
            </a:r>
            <a:r>
              <a:rPr lang="en-US" altLang="ko-KR" sz="32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(distance)</a:t>
            </a:r>
            <a:r>
              <a:rPr lang="ko-KR" altLang="en-US" sz="32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3200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el-GR" altLang="ko-KR" sz="3200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3200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t/2 </a:t>
            </a:r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* </a:t>
            </a:r>
            <a:r>
              <a:rPr lang="en-US" altLang="ko-KR" sz="3200" dirty="0">
                <a:solidFill>
                  <a:srgbClr val="6F0A8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340ms</a:t>
            </a:r>
            <a:endParaRPr lang="en-US" altLang="ko-KR" sz="3200" b="1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19811" y="3740930"/>
            <a:ext cx="18017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거리</a:t>
            </a:r>
            <a:r>
              <a:rPr lang="en-US" altLang="ko-KR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ko-KR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시간</a:t>
            </a:r>
            <a:r>
              <a:rPr lang="en-US" altLang="ko-KR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x </a:t>
            </a:r>
            <a:r>
              <a:rPr lang="ko-KR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속도</a:t>
            </a:r>
            <a:endParaRPr lang="en-US" altLang="ko-KR" sz="3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9810" y="4283190"/>
            <a:ext cx="244935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47675" indent="-447675"/>
            <a:r>
              <a:rPr lang="ko-KR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시간</a:t>
            </a:r>
            <a:r>
              <a:rPr lang="ko-KR" altLang="en-US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초음파가 물체에 반사되어 돌아온 시간</a:t>
            </a:r>
            <a:r>
              <a:rPr lang="en-US" altLang="ko-KR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(</a:t>
            </a:r>
            <a:r>
              <a:rPr lang="el-GR" altLang="ko-KR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t)</a:t>
            </a:r>
          </a:p>
          <a:p>
            <a:pPr marL="712788" indent="-712788"/>
            <a:r>
              <a:rPr lang="ko-KR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속도</a:t>
            </a:r>
            <a:r>
              <a:rPr lang="ko-KR" altLang="en-US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en-US" altLang="ko-KR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</a:t>
            </a:r>
            <a:r>
              <a:rPr lang="ko-KR" altLang="en-US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공기 중 음파의 속도는 </a:t>
            </a:r>
            <a:r>
              <a:rPr lang="en-US" altLang="ko-KR" sz="2000" b="1" dirty="0">
                <a:solidFill>
                  <a:srgbClr val="00B05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340m/s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63824" y="4463961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b="1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3895933" y="5911923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b="1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b="1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 : </a:t>
            </a:r>
            <a:r>
              <a:rPr lang="ko-KR" altLang="en-US" b="1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반환되어 왔으므로 반으로 나누어야 함</a:t>
            </a:r>
            <a:endParaRPr lang="en-US" altLang="ko-KR" b="1" dirty="0">
              <a:solidFill>
                <a:srgbClr val="FF0066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 algn="ctr"/>
            <a:r>
              <a:rPr lang="ko-KR" altLang="en-US" b="1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단위는 </a:t>
            </a:r>
            <a:r>
              <a:rPr lang="en-US" altLang="ko-KR" b="1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us</a:t>
            </a:r>
            <a:r>
              <a:rPr lang="ko-KR" altLang="en-US" b="1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 </a:t>
            </a:r>
            <a:r>
              <a:rPr lang="en-US" altLang="ko-KR" b="1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10</a:t>
            </a:r>
            <a:r>
              <a:rPr lang="en-US" altLang="ko-KR" b="1" baseline="30000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-6</a:t>
            </a:r>
            <a:r>
              <a:rPr lang="ko-KR" altLang="en-US" b="1" dirty="0">
                <a:solidFill>
                  <a:srgbClr val="FF00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endParaRPr lang="ko-KR" altLang="en-US" b="1" dirty="0">
              <a:solidFill>
                <a:srgbClr val="FF0066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57032" y="5870664"/>
            <a:ext cx="7328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6F0A8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음속</a:t>
            </a:r>
            <a:endParaRPr lang="en-US" altLang="ko-KR" b="1" dirty="0">
              <a:solidFill>
                <a:srgbClr val="6F0A80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r>
              <a:rPr lang="ko-KR" altLang="en-US" b="1" dirty="0">
                <a:solidFill>
                  <a:srgbClr val="6F0A8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단위는 초</a:t>
            </a:r>
            <a:endParaRPr lang="ko-KR" altLang="en-US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5798328" y="5888771"/>
            <a:ext cx="828967" cy="0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850588" y="5871064"/>
            <a:ext cx="945783" cy="8453"/>
          </a:xfrm>
          <a:prstGeom prst="line">
            <a:avLst/>
          </a:prstGeom>
          <a:ln w="28575">
            <a:solidFill>
              <a:srgbClr val="6F0A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3588720" y="3043045"/>
            <a:ext cx="0" cy="142091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4667105" y="3921701"/>
            <a:ext cx="0" cy="142091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796368" y="5737883"/>
            <a:ext cx="2584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el-GR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t/2 * 34/1000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819600" y="5303997"/>
            <a:ext cx="3714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el-GR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t/2 * 340*100/1000000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796368" y="6189374"/>
            <a:ext cx="2310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= </a:t>
            </a:r>
            <a:r>
              <a:rPr lang="el-GR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Δ</a:t>
            </a:r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t/2 * 0.034</a:t>
            </a:r>
            <a:endParaRPr lang="ko-KR" altLang="en-US" sz="3200" dirty="0">
              <a:solidFill>
                <a:srgbClr val="0000FF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87420" y="6165914"/>
            <a:ext cx="1026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00FF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cm/us</a:t>
            </a:r>
            <a:endParaRPr lang="ko-KR" altLang="en-US" sz="3200" dirty="0">
              <a:solidFill>
                <a:srgbClr val="0000FF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56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/>
      <p:bldP spid="25" grpId="0"/>
      <p:bldP spid="19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43" y="1377542"/>
            <a:ext cx="7687096" cy="41805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64" y="12172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참조 자료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76683" y="2859742"/>
            <a:ext cx="3406589" cy="340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76682" y="2119966"/>
            <a:ext cx="3406589" cy="340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37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08417" y="659825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pulseIn</a:t>
            </a:r>
            <a:r>
              <a:rPr lang="en-US" altLang="ko-KR" dirty="0">
                <a:latin typeface="+mj-ea"/>
              </a:rPr>
              <a:t>(</a:t>
            </a:r>
            <a:r>
              <a:rPr lang="en-US" altLang="ko-KR" i="1" dirty="0">
                <a:latin typeface="+mj-ea"/>
              </a:rPr>
              <a:t>pin, value, timeout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79866" y="1643027"/>
            <a:ext cx="10916883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지정된 핀에서</a:t>
            </a:r>
            <a:r>
              <a:rPr lang="en-US" altLang="ko-KR" dirty="0"/>
              <a:t> </a:t>
            </a:r>
            <a:r>
              <a:rPr lang="ko-KR" altLang="en-US" dirty="0"/>
              <a:t>펄스를 읽어 내서 시간을 </a:t>
            </a:r>
            <a:r>
              <a:rPr lang="el-GR" altLang="ko-KR" dirty="0"/>
              <a:t>μ</a:t>
            </a:r>
            <a:r>
              <a:rPr lang="en-US" altLang="ko-KR" dirty="0"/>
              <a:t>s(microsecond : 10</a:t>
            </a:r>
            <a:r>
              <a:rPr lang="en-US" altLang="ko-KR" baseline="30000" dirty="0"/>
              <a:t>-6</a:t>
            </a:r>
            <a:r>
              <a:rPr lang="en-US" altLang="ko-KR" dirty="0"/>
              <a:t>) </a:t>
            </a:r>
            <a:r>
              <a:rPr lang="ko-KR" altLang="en-US" dirty="0"/>
              <a:t>로 반환</a:t>
            </a:r>
            <a:endParaRPr lang="en-US" altLang="ko-KR" dirty="0"/>
          </a:p>
          <a:p>
            <a:pPr lvl="1"/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unsigned long</a:t>
            </a:r>
          </a:p>
          <a:p>
            <a:pPr lvl="1"/>
            <a:r>
              <a:rPr lang="en-US" altLang="ko-KR" dirty="0"/>
              <a:t>pin : </a:t>
            </a:r>
            <a:r>
              <a:rPr lang="ko-KR" altLang="en-US" dirty="0"/>
              <a:t>핀 번호</a:t>
            </a:r>
            <a:endParaRPr lang="en-US" altLang="ko-KR" dirty="0"/>
          </a:p>
          <a:p>
            <a:pPr lvl="1"/>
            <a:r>
              <a:rPr lang="en-US" altLang="ko-KR" dirty="0"/>
              <a:t>value : HIGH/LOW</a:t>
            </a:r>
          </a:p>
          <a:p>
            <a:pPr lvl="1"/>
            <a:r>
              <a:rPr lang="en-US" altLang="ko-KR" dirty="0"/>
              <a:t>timeout(</a:t>
            </a:r>
            <a:r>
              <a:rPr lang="ko-KR" altLang="en-US" dirty="0"/>
              <a:t>옵션</a:t>
            </a:r>
            <a:r>
              <a:rPr lang="en-US" altLang="ko-KR" dirty="0"/>
              <a:t>) : </a:t>
            </a:r>
            <a:r>
              <a:rPr lang="ko-KR" altLang="en-US" dirty="0"/>
              <a:t>펄스가 시작되기를 기다리는 시간</a:t>
            </a:r>
            <a:r>
              <a:rPr lang="en-US" altLang="ko-KR" dirty="0"/>
              <a:t>(</a:t>
            </a:r>
            <a:r>
              <a:rPr lang="el-GR" altLang="ko-KR" dirty="0"/>
              <a:t>μ</a:t>
            </a:r>
            <a:r>
              <a:rPr lang="en-US" altLang="ko-KR" dirty="0"/>
              <a:t>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305" y="0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21819" y="4230505"/>
            <a:ext cx="890858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unsigned long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pulsIn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(pin, HIGH)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//pin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 펄스가 지속된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시간 반환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47021" y="6123543"/>
            <a:ext cx="10501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https://www.arduino.cc/reference/en/language/functions/advanced-io/pulsein/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24979" y="136605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선택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7272069" y="503869"/>
            <a:ext cx="120769" cy="373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81125" y="936050"/>
            <a:ext cx="7886700" cy="6927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6815138" algn="l"/>
              </a:tabLst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delayMicroseconds</a:t>
            </a:r>
            <a:r>
              <a:rPr lang="en-US" altLang="ko-KR" dirty="0">
                <a:latin typeface="+mj-ea"/>
              </a:rPr>
              <a:t>(</a:t>
            </a:r>
            <a:r>
              <a:rPr lang="el-GR" altLang="ko-KR" i="1" dirty="0"/>
              <a:t>μ</a:t>
            </a:r>
            <a:r>
              <a:rPr lang="en-US" altLang="ko-KR" i="1" dirty="0">
                <a:latin typeface="+mj-ea"/>
              </a:rPr>
              <a:t>s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381125" y="1949451"/>
            <a:ext cx="8197040" cy="23586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매개변수에서 지정한 시간 동안 일시 중지</a:t>
            </a:r>
            <a:endParaRPr lang="en-US" altLang="ko-KR" dirty="0"/>
          </a:p>
          <a:p>
            <a:pPr lvl="1"/>
            <a:r>
              <a:rPr lang="el-GR" altLang="ko-KR" dirty="0"/>
              <a:t>μ</a:t>
            </a:r>
            <a:r>
              <a:rPr lang="en-US" altLang="ko-KR" dirty="0"/>
              <a:t>s :  </a:t>
            </a:r>
            <a:r>
              <a:rPr lang="ko-KR" altLang="en-US" dirty="0"/>
              <a:t>일시</a:t>
            </a:r>
            <a:r>
              <a:rPr lang="en-US" altLang="ko-KR" dirty="0"/>
              <a:t> </a:t>
            </a:r>
            <a:r>
              <a:rPr lang="ko-KR" altLang="en-US" dirty="0"/>
              <a:t>중지 할 마이크로 초 수</a:t>
            </a:r>
            <a:r>
              <a:rPr lang="en-US" altLang="ko-KR" dirty="0"/>
              <a:t>(unsigned 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938" y="97881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기본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81125" y="3800815"/>
            <a:ext cx="819704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outPin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HIGH);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delayMicroseconds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(50);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//50us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동안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outPin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에 전원 유지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CAAA6-23F3-4378-9E62-48C953A7F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1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5"/>
      <p:bldP spid="5" grpId="0" animBg="1"/>
    </p:bldLst>
  </p:timing>
</p:sld>
</file>

<file path=ppt/theme/theme1.xml><?xml version="1.0" encoding="utf-8"?>
<a:theme xmlns:a="http://schemas.openxmlformats.org/drawingml/2006/main" name="2020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4B33F59B-B985-4B5E-9929-AC98C5552B69}" vid="{2F8BD205-57E0-424D-8191-B08051F6AA3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2020-1</Template>
  <TotalTime>26956</TotalTime>
  <Words>938</Words>
  <Application>Microsoft Office PowerPoint</Application>
  <PresentationFormat>와이드스크린</PresentationFormat>
  <Paragraphs>192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나눔손글씨 펜</vt:lpstr>
      <vt:lpstr>맑은 고딕</vt:lpstr>
      <vt:lpstr>Arial</vt:lpstr>
      <vt:lpstr>Courier New</vt:lpstr>
      <vt:lpstr>2020-1</vt:lpstr>
      <vt:lpstr>사물인터넷(IoT)  프로그래밍 기초</vt:lpstr>
      <vt:lpstr>목차</vt:lpstr>
      <vt:lpstr>PowerPoint 프레젠테이션</vt:lpstr>
      <vt:lpstr>PowerPoint 프레젠테이션</vt:lpstr>
      <vt:lpstr>초음파 센서의 데이터시트</vt:lpstr>
      <vt:lpstr>초음파 센서의 동작 원리</vt:lpstr>
      <vt:lpstr>PowerPoint 프레젠테이션</vt:lpstr>
      <vt:lpstr>PowerPoint 프레젠테이션</vt:lpstr>
      <vt:lpstr>PowerPoint 프레젠테이션</vt:lpstr>
      <vt:lpstr>실습 1: 거리 측정하기</vt:lpstr>
      <vt:lpstr>1. 회로구성</vt:lpstr>
      <vt:lpstr>2. 스케치 프로그래밍</vt:lpstr>
      <vt:lpstr>PowerPoint 프레젠테이션</vt:lpstr>
      <vt:lpstr>PowerPoint 프레젠테이션</vt:lpstr>
      <vt:lpstr>PowerPoint 프레젠테이션</vt:lpstr>
      <vt:lpstr>실습 2: 거리에 따라 LED 켜기</vt:lpstr>
      <vt:lpstr>1. 회로구성</vt:lpstr>
      <vt:lpstr>PowerPoint 프레젠테이션</vt:lpstr>
      <vt:lpstr>PowerPoint 프레젠테이션</vt:lpstr>
      <vt:lpstr>PowerPoint 프레젠테이션</vt:lpstr>
      <vt:lpstr>실습 3: 거리에 따라 부저 제어하기 </vt:lpstr>
      <vt:lpstr>PowerPoint 프레젠테이션</vt:lpstr>
      <vt:lpstr>PowerPoint 프레젠테이션</vt:lpstr>
      <vt:lpstr>PowerPoint 프레젠테이션</vt:lpstr>
      <vt:lpstr>과제 : LCD로 거리 출력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사물인터넷(IoT)</dc:title>
  <dc:creator>Windows 사용자</dc:creator>
  <cp:lastModifiedBy>Kim Jong Hyun</cp:lastModifiedBy>
  <cp:revision>456</cp:revision>
  <cp:lastPrinted>2019-03-22T07:19:52Z</cp:lastPrinted>
  <dcterms:created xsi:type="dcterms:W3CDTF">2019-02-21T14:11:08Z</dcterms:created>
  <dcterms:modified xsi:type="dcterms:W3CDTF">2020-06-22T08:59:13Z</dcterms:modified>
</cp:coreProperties>
</file>